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56" r:id="rId4"/>
    <p:sldId id="260" r:id="rId5"/>
    <p:sldId id="261" r:id="rId6"/>
    <p:sldId id="263" r:id="rId7"/>
    <p:sldId id="264" r:id="rId8"/>
    <p:sldId id="265" r:id="rId9"/>
    <p:sldId id="266" r:id="rId10"/>
    <p:sldId id="270" r:id="rId11"/>
    <p:sldId id="268" r:id="rId12"/>
    <p:sldId id="274" r:id="rId13"/>
    <p:sldId id="272" r:id="rId14"/>
    <p:sldId id="271" r:id="rId15"/>
    <p:sldId id="267" r:id="rId16"/>
    <p:sldId id="269" r:id="rId17"/>
    <p:sldId id="273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597"/>
  </p:normalViewPr>
  <p:slideViewPr>
    <p:cSldViewPr snapToGrid="0">
      <p:cViewPr varScale="1">
        <p:scale>
          <a:sx n="90" d="100"/>
          <a:sy n="90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Diving Bell and the Butterfly](https://</a:t>
            </a:r>
            <a:r>
              <a:rPr lang="en-US" dirty="0" err="1"/>
              <a:t>www.penguinrandomhouse.com</a:t>
            </a:r>
            <a:r>
              <a:rPr lang="en-US" dirty="0"/>
              <a:t>/books/9616/the-diving-bell-and-the-butterfly-by-jean-</a:t>
            </a:r>
            <a:r>
              <a:rPr lang="en-US" dirty="0" err="1"/>
              <a:t>dominique</a:t>
            </a:r>
            <a:r>
              <a:rPr lang="en-US" dirty="0"/>
              <a:t>-</a:t>
            </a:r>
            <a:r>
              <a:rPr lang="en-US" dirty="0" err="1"/>
              <a:t>bauby</a:t>
            </a:r>
            <a:r>
              <a:rPr lang="en-US" dirty="0"/>
              <a:t>/) is the autobiography of Jean Dominique </a:t>
            </a:r>
            <a:r>
              <a:rPr lang="en-US" dirty="0" err="1"/>
              <a:t>Bauby</a:t>
            </a:r>
            <a:r>
              <a:rPr lang="en-US" dirty="0"/>
              <a:t>. Jean Dominique was the editor of the French Elle magazine, in 1995 at the age of 43, he suffered a major stroke. The stroke paralyzed him and rendered him speechless. He was only able to blink his left eyelid, he became a sufferer of locked in syndrome.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Lotus 49, Marcel Renault and Caleb McDuff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Fritz Heider and </a:t>
            </a:r>
            <a:r>
              <a:rPr lang="en-US" dirty="0" err="1"/>
              <a:t>Mariane</a:t>
            </a:r>
            <a:r>
              <a:rPr lang="en-US" dirty="0"/>
              <a:t> Simmel produced this video for a 1944 paper https://</a:t>
            </a:r>
            <a:r>
              <a:rPr lang="en-US" dirty="0" err="1"/>
              <a:t>psycnet.apa.org</a:t>
            </a:r>
            <a:r>
              <a:rPr lang="en-US" dirty="0"/>
              <a:t>/record/1945-01435-001d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1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Chicago Stone, side 2, recording sale of a number of fields, probably from </a:t>
            </a:r>
            <a:r>
              <a:rPr lang="en-GB" dirty="0" err="1">
                <a:solidFill>
                  <a:srgbClr val="F2F2F2"/>
                </a:solidFill>
                <a:effectLst/>
                <a:latin typeface="Monaco" pitchFamily="2" charset="77"/>
              </a:rPr>
              <a:t>Isin</a:t>
            </a: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, Early Dynastic Period, c. 2600 BC, black basalt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mark 2 colossus based at Bletchley Park being operated by Dorothy Du </a:t>
            </a:r>
            <a:r>
              <a:rPr lang="en-US" dirty="0" err="1"/>
              <a:t>Boisson</a:t>
            </a:r>
            <a:r>
              <a:rPr lang="en-US" dirty="0"/>
              <a:t> (left) and Elsie Booker (right)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63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 Phillips standing next to the MONIAC (completed in 1949)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6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2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2991938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VTNmLt7QX8E?feature=oembed" TargetMode="Externa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Atomic Human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1C10C-BCBA-727E-F59F-2A2D44D86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Understanding Ourselves in the Age of AI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Heider and Simmel (1944) animation">
            <a:hlinkClick r:id="" action="ppaction://media"/>
            <a:extLst>
              <a:ext uri="{FF2B5EF4-FFF2-40B4-BE49-F238E27FC236}">
                <a16:creationId xmlns:a16="http://schemas.microsoft.com/office/drawing/2014/main" id="{797372EE-C931-BB65-349D-6987195CEDE5}"/>
              </a:ext>
            </a:extLst>
          </p:cNvPr>
          <p:cNvPicPr>
            <a:picLocks noGrp="1" noRot="1" noChangeAspect="1"/>
          </p:cNvPicPr>
          <p:nvPr>
            <p:ph sz="quarter" idx="4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44449" y="901700"/>
            <a:ext cx="65031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8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66EA2254-3804-D9B0-D229-79A5D9E152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879699" y="618132"/>
            <a:ext cx="8432602" cy="5621735"/>
          </a:xfrm>
        </p:spPr>
      </p:pic>
    </p:spTree>
    <p:extLst>
      <p:ext uri="{BB962C8B-B14F-4D97-AF65-F5344CB8AC3E}">
        <p14:creationId xmlns:p14="http://schemas.microsoft.com/office/powerpoint/2010/main" val="278843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4343BBA-52DD-98E4-FA75-2B8F9ED725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33800" y="0"/>
            <a:ext cx="4724400" cy="6545350"/>
          </a:xfrm>
        </p:spPr>
      </p:pic>
    </p:spTree>
    <p:extLst>
      <p:ext uri="{BB962C8B-B14F-4D97-AF65-F5344CB8AC3E}">
        <p14:creationId xmlns:p14="http://schemas.microsoft.com/office/powerpoint/2010/main" val="22101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E3BFD-409C-C199-D5BA-0E6183E5FF2F}"/>
              </a:ext>
            </a:extLst>
          </p:cNvPr>
          <p:cNvGrpSpPr/>
          <p:nvPr/>
        </p:nvGrpSpPr>
        <p:grpSpPr>
          <a:xfrm>
            <a:off x="2841215" y="1909438"/>
            <a:ext cx="3956083" cy="4094874"/>
            <a:chOff x="2841215" y="1909438"/>
            <a:chExt cx="3956083" cy="409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2841215" y="3727838"/>
              <a:ext cx="1998284" cy="2276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070093" y="4367624"/>
              <a:ext cx="1727205" cy="1072537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03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28C3-E5B9-F87E-CAA1-B8CE76D2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98" y="3717537"/>
            <a:ext cx="2567983" cy="257531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C0BA01-486B-D46A-2A4E-F88EF1B1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841215" y="3727838"/>
            <a:ext cx="1998284" cy="2276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4C7ABE-2621-715A-6E29-3D38D7EFE574}"/>
              </a:ext>
            </a:extLst>
          </p:cNvPr>
          <p:cNvGrpSpPr/>
          <p:nvPr/>
        </p:nvGrpSpPr>
        <p:grpSpPr>
          <a:xfrm>
            <a:off x="5070093" y="4367624"/>
            <a:ext cx="1727205" cy="1072537"/>
            <a:chOff x="3471465" y="4367624"/>
            <a:chExt cx="1727205" cy="1072537"/>
          </a:xfrm>
          <a:solidFill>
            <a:schemeClr val="accent2"/>
          </a:solidFill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701979E5-4A51-9DC2-BF1C-E038496C1973}"/>
                </a:ext>
              </a:extLst>
            </p:cNvPr>
            <p:cNvSpPr/>
            <p:nvPr/>
          </p:nvSpPr>
          <p:spPr>
            <a:xfrm>
              <a:off x="3735630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DFA1D0F-DD23-8F25-7514-90641E05CF27}"/>
                </a:ext>
              </a:extLst>
            </p:cNvPr>
            <p:cNvSpPr/>
            <p:nvPr/>
          </p:nvSpPr>
          <p:spPr>
            <a:xfrm flipH="1">
              <a:off x="3471465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E7DFC-E580-8BBB-328C-D406ED5098B4}"/>
              </a:ext>
            </a:extLst>
          </p:cNvPr>
          <p:cNvGrpSpPr/>
          <p:nvPr/>
        </p:nvGrpSpPr>
        <p:grpSpPr>
          <a:xfrm>
            <a:off x="4334605" y="313604"/>
            <a:ext cx="3087637" cy="3586116"/>
            <a:chOff x="4334605" y="313604"/>
            <a:chExt cx="3087637" cy="3586116"/>
          </a:xfrm>
        </p:grpSpPr>
        <p:sp>
          <p:nvSpPr>
            <p:cNvPr id="3" name="Freeform 170">
              <a:extLst>
                <a:ext uri="{FF2B5EF4-FFF2-40B4-BE49-F238E27FC236}">
                  <a16:creationId xmlns:a16="http://schemas.microsoft.com/office/drawing/2014/main" id="{92AE588A-007C-9557-1716-1C7F76D2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5079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F38C79-A51C-225F-9F97-0D6CE73CCE72}"/>
                </a:ext>
              </a:extLst>
            </p:cNvPr>
            <p:cNvGrpSpPr/>
            <p:nvPr/>
          </p:nvGrpSpPr>
          <p:grpSpPr>
            <a:xfrm rot="3184965">
              <a:off x="6331686" y="2767388"/>
              <a:ext cx="1990282" cy="190830"/>
              <a:chOff x="3471465" y="4367622"/>
              <a:chExt cx="1727205" cy="1072541"/>
            </a:xfrm>
          </p:grpSpPr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D3EE46BD-0E7D-021E-3CEF-1D74F8AA7756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EEAE8334-01E4-D059-AE5F-B2B46B3C347E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ABB8E-383F-77B4-7BF0-10FC6E66C473}"/>
                </a:ext>
              </a:extLst>
            </p:cNvPr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1FDDE9A2-59EF-3DAA-6501-BA3BBA0FBBF8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D873625A-D063-7EB6-0641-144A7CCE00A3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66A377-6DFF-3751-289E-652CE3DA6FB4}"/>
              </a:ext>
            </a:extLst>
          </p:cNvPr>
          <p:cNvGrpSpPr/>
          <p:nvPr/>
        </p:nvGrpSpPr>
        <p:grpSpPr>
          <a:xfrm>
            <a:off x="2886970" y="320687"/>
            <a:ext cx="5906584" cy="3470168"/>
            <a:chOff x="2866042" y="388004"/>
            <a:chExt cx="5906584" cy="34701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5CD603-4BC7-58CD-43D5-618192641ABF}"/>
                </a:ext>
              </a:extLst>
            </p:cNvPr>
            <p:cNvGrpSpPr/>
            <p:nvPr/>
          </p:nvGrpSpPr>
          <p:grpSpPr>
            <a:xfrm>
              <a:off x="5441172" y="1487845"/>
              <a:ext cx="1066561" cy="208149"/>
              <a:chOff x="3471465" y="4367624"/>
              <a:chExt cx="1727205" cy="1072537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0C822B33-49D3-EEC1-4C23-04D47DB1D8F1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C0CCA6E8-498F-457E-DF5E-E5C823EA93D9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sp>
          <p:nvSpPr>
            <p:cNvPr id="37" name="Freeform 170">
              <a:extLst>
                <a:ext uri="{FF2B5EF4-FFF2-40B4-BE49-F238E27FC236}">
                  <a16:creationId xmlns:a16="http://schemas.microsoft.com/office/drawing/2014/main" id="{27D77D64-0E43-87AE-C03B-40B0CDE08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2260" y="597080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3CCC84-81B4-7A10-DA3A-10604213A499}"/>
                </a:ext>
              </a:extLst>
            </p:cNvPr>
            <p:cNvGrpSpPr/>
            <p:nvPr/>
          </p:nvGrpSpPr>
          <p:grpSpPr>
            <a:xfrm rot="5400000">
              <a:off x="7578325" y="3154434"/>
              <a:ext cx="731248" cy="149787"/>
              <a:chOff x="3471465" y="4367624"/>
              <a:chExt cx="1727205" cy="1072537"/>
            </a:xfrm>
          </p:grpSpPr>
          <p:sp>
            <p:nvSpPr>
              <p:cNvPr id="40" name="Right Arrow 39">
                <a:extLst>
                  <a:ext uri="{FF2B5EF4-FFF2-40B4-BE49-F238E27FC236}">
                    <a16:creationId xmlns:a16="http://schemas.microsoft.com/office/drawing/2014/main" id="{E1910803-D0D4-5B1A-B07C-EF27B641896B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FC459069-E6C7-1B05-AE7A-10D9012995A8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4DF9130-F5FC-8C08-D2BC-C74A7E05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042" y="388004"/>
              <a:ext cx="2339784" cy="3470168"/>
            </a:xfrm>
            <a:prstGeom prst="rect">
              <a:avLst/>
            </a:prstGeom>
          </p:spPr>
        </p:pic>
      </p:grpSp>
      <p:pic>
        <p:nvPicPr>
          <p:cNvPr id="46" name="Picture 4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E34A8D9-4349-768D-1C80-7C6FE35C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04" y="3885353"/>
            <a:ext cx="2062138" cy="20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208F8-F369-DCFD-2C78-23D59356A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53" y="2456414"/>
            <a:ext cx="3697691" cy="110667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4A8E9C2-FCB0-D71A-4B30-453C5D08F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157" y="2322330"/>
            <a:ext cx="3924367" cy="1106670"/>
          </a:xfrm>
          <a:prstGeom prst="rect">
            <a:avLst/>
          </a:prstGeom>
        </p:spPr>
      </p:pic>
      <p:pic>
        <p:nvPicPr>
          <p:cNvPr id="1026" name="Picture 2" descr="Data Trusts Initiative">
            <a:extLst>
              <a:ext uri="{FF2B5EF4-FFF2-40B4-BE49-F238E27FC236}">
                <a16:creationId xmlns:a16="http://schemas.microsoft.com/office/drawing/2014/main" id="{F4285188-9B9C-863F-47EA-FFB52C9A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1" y="4282188"/>
            <a:ext cx="3714751" cy="143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Cambridge">
            <a:extLst>
              <a:ext uri="{FF2B5EF4-FFF2-40B4-BE49-F238E27FC236}">
                <a16:creationId xmlns:a16="http://schemas.microsoft.com/office/drawing/2014/main" id="{15214390-FBD2-519B-13D8-821A57D0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49" y="758418"/>
            <a:ext cx="4457701" cy="8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Alan Turing Institute logo">
            <a:extLst>
              <a:ext uri="{FF2B5EF4-FFF2-40B4-BE49-F238E27FC236}">
                <a16:creationId xmlns:a16="http://schemas.microsoft.com/office/drawing/2014/main" id="{D348EB19-9A98-EADB-D4A6-A19453A1C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8" t="23651" r="26181" b="23921"/>
          <a:stretch/>
        </p:blipFill>
        <p:spPr bwMode="auto">
          <a:xfrm>
            <a:off x="7225422" y="4167418"/>
            <a:ext cx="2956805" cy="16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76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Available from 6</a:t>
            </a:r>
            <a:r>
              <a:rPr lang="en-US" sz="2800" baseline="30000" dirty="0"/>
              <a:t>th</a:t>
            </a:r>
            <a:r>
              <a:rPr lang="en-US" sz="2800" dirty="0"/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 old black car parked on a gravel road&#10;&#10;Description automatically generated">
            <a:extLst>
              <a:ext uri="{FF2B5EF4-FFF2-40B4-BE49-F238E27FC236}">
                <a16:creationId xmlns:a16="http://schemas.microsoft.com/office/drawing/2014/main" id="{67B8D7AB-1478-968E-0CBE-0987DD0C41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08742" y="513556"/>
            <a:ext cx="7774515" cy="5830887"/>
          </a:xfr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ovie poster of two people&#10;&#10;Description automatically generated">
            <a:extLst>
              <a:ext uri="{FF2B5EF4-FFF2-40B4-BE49-F238E27FC236}">
                <a16:creationId xmlns:a16="http://schemas.microsoft.com/office/drawing/2014/main" id="{C9AC3B3B-EED3-359C-CD20-76A4F087F5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86076" y="204001"/>
            <a:ext cx="4391124" cy="6449998"/>
          </a:xfrm>
        </p:spPr>
      </p:pic>
    </p:spTree>
    <p:extLst>
      <p:ext uri="{BB962C8B-B14F-4D97-AF65-F5344CB8AC3E}">
        <p14:creationId xmlns:p14="http://schemas.microsoft.com/office/powerpoint/2010/main" val="322714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BF51D-52DF-23F7-A748-04DB1BC03E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E S A R I N T U L</a:t>
            </a:r>
          </a:p>
          <a:p>
            <a:pPr marL="0" indent="0" algn="ctr">
              <a:buNone/>
            </a:pPr>
            <a:r>
              <a:rPr lang="en-US" sz="4400" dirty="0"/>
              <a:t>O M D P C F B V</a:t>
            </a:r>
          </a:p>
          <a:p>
            <a:pPr marL="0" indent="0" algn="ctr">
              <a:buNone/>
            </a:pPr>
            <a:r>
              <a:rPr lang="en-US" sz="4400" dirty="0"/>
              <a:t>H G J Q Z Y X K 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8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6E0543-F2BD-B045-1483-5CCC3FD55600}"/>
              </a:ext>
            </a:extLst>
          </p:cNvPr>
          <p:cNvSpPr txBox="1"/>
          <p:nvPr/>
        </p:nvSpPr>
        <p:spPr>
          <a:xfrm>
            <a:off x="4772970" y="2728152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1568305" y="2728150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279114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8093698" y="2754499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billions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640C-AD06-811E-87EA-33D530ADC1AA}"/>
              </a:ext>
            </a:extLst>
          </p:cNvPr>
          <p:cNvSpPr txBox="1"/>
          <p:nvPr/>
        </p:nvSpPr>
        <p:spPr>
          <a:xfrm>
            <a:off x="8114936" y="3802476"/>
            <a:ext cx="1460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trillions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83B0-EFAB-DCF0-EA83-2F489932D684}"/>
              </a:ext>
            </a:extLst>
          </p:cNvPr>
          <p:cNvSpPr txBox="1"/>
          <p:nvPr/>
        </p:nvSpPr>
        <p:spPr>
          <a:xfrm>
            <a:off x="1356463" y="3802476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calculations/s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FDE8-8AA7-941C-8AF4-2D8593A83718}"/>
              </a:ext>
            </a:extLst>
          </p:cNvPr>
          <p:cNvSpPr txBox="1"/>
          <p:nvPr/>
        </p:nvSpPr>
        <p:spPr>
          <a:xfrm>
            <a:off x="6059872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FE88F-0998-B938-3EDA-C2AABEEEC02A}"/>
              </a:ext>
            </a:extLst>
          </p:cNvPr>
          <p:cNvSpPr txBox="1"/>
          <p:nvPr/>
        </p:nvSpPr>
        <p:spPr>
          <a:xfrm>
            <a:off x="4196929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6364" y="1252980"/>
            <a:ext cx="1088615" cy="1087120"/>
          </a:xfrm>
          <a:prstGeom prst="rect">
            <a:avLst/>
          </a:prstGeom>
        </p:spPr>
      </p:pic>
      <p:pic>
        <p:nvPicPr>
          <p:cNvPr id="12" name="Picture 11" descr="bauby.gif">
            <a:extLst>
              <a:ext uri="{FF2B5EF4-FFF2-40B4-BE49-F238E27FC236}">
                <a16:creationId xmlns:a16="http://schemas.microsoft.com/office/drawing/2014/main" id="{E7585A2C-ECEE-7F2B-0BD5-58594DD5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2389" r="9773" b="7554"/>
          <a:stretch/>
        </p:blipFill>
        <p:spPr>
          <a:xfrm>
            <a:off x="4227196" y="1269435"/>
            <a:ext cx="1473798" cy="1043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7E9DF4-5B76-5AC5-581F-A75F5A1A13D3}"/>
              </a:ext>
            </a:extLst>
          </p:cNvPr>
          <p:cNvSpPr txBox="1"/>
          <p:nvPr/>
        </p:nvSpPr>
        <p:spPr>
          <a:xfrm>
            <a:off x="1596114" y="5290728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ea typeface="Amazon Ember" panose="02000000000000000000" pitchFamily="2" charset="0"/>
              </a:rPr>
              <a:t>embodiment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51085-3D75-B6D2-A96D-287CDE178E7C}"/>
              </a:ext>
            </a:extLst>
          </p:cNvPr>
          <p:cNvSpPr txBox="1"/>
          <p:nvPr/>
        </p:nvSpPr>
        <p:spPr>
          <a:xfrm>
            <a:off x="4128803" y="5061215"/>
            <a:ext cx="17107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5 trillion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F3B5-FA1A-DA0D-4A33-C185C598ACDD}"/>
              </a:ext>
            </a:extLst>
          </p:cNvPr>
          <p:cNvSpPr txBox="1"/>
          <p:nvPr/>
        </p:nvSpPr>
        <p:spPr>
          <a:xfrm>
            <a:off x="5871585" y="5072534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33779-FD86-49E5-8DE3-DAE74C4FDB2D}"/>
              </a:ext>
            </a:extLst>
          </p:cNvPr>
          <p:cNvSpPr txBox="1"/>
          <p:nvPr/>
        </p:nvSpPr>
        <p:spPr>
          <a:xfrm>
            <a:off x="8002639" y="5061215"/>
            <a:ext cx="1619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minutes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5722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6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tus_49-2.JPG (1600Ã1200)">
            <a:extLst>
              <a:ext uri="{FF2B5EF4-FFF2-40B4-BE49-F238E27FC236}">
                <a16:creationId xmlns:a16="http://schemas.microsoft.com/office/drawing/2014/main" id="{BA0A36F6-5FE7-8E8B-FB5C-18A13728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550" y="380185"/>
            <a:ext cx="8130172" cy="60976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f/fe/Marcel_Renault_1903.jpg">
            <a:extLst>
              <a:ext uri="{FF2B5EF4-FFF2-40B4-BE49-F238E27FC236}">
                <a16:creationId xmlns:a16="http://schemas.microsoft.com/office/drawing/2014/main" id="{BC9A5C49-F328-A681-C05F-80512989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82" y="488627"/>
            <a:ext cx="7953708" cy="58807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en/b/b9/Caleb_McDuff_WIX_Silence_Racing_livery.jpg">
            <a:extLst>
              <a:ext uri="{FF2B5EF4-FFF2-40B4-BE49-F238E27FC236}">
                <a16:creationId xmlns:a16="http://schemas.microsoft.com/office/drawing/2014/main" id="{9097CD11-C1B8-A848-448E-E4112CFC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26" y="830513"/>
            <a:ext cx="9209300" cy="5196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423</TotalTime>
  <Words>277</Words>
  <Application>Microsoft Macintosh PowerPoint</Application>
  <PresentationFormat>Widescreen</PresentationFormat>
  <Paragraphs>52</Paragraphs>
  <Slides>19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Amazon Ember</vt:lpstr>
      <vt:lpstr>Arial</vt:lpstr>
      <vt:lpstr>Calibri</vt:lpstr>
      <vt:lpstr>Monaco</vt:lpstr>
      <vt:lpstr>Office Theme</vt:lpstr>
      <vt:lpstr>The Atomic Human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Atomic Human</dc:title>
  <dc:creator>Neil Lawrence</dc:creator>
  <cp:lastModifiedBy>Neil Lawrence</cp:lastModifiedBy>
  <cp:revision>3</cp:revision>
  <dcterms:created xsi:type="dcterms:W3CDTF">2023-10-03T07:04:17Z</dcterms:created>
  <dcterms:modified xsi:type="dcterms:W3CDTF">2023-11-18T07:10:24Z</dcterms:modified>
</cp:coreProperties>
</file>